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Socio-Economic Data Analysis of Uttar Pradesh</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presentation analyzes the socioeconomic data of Uttar Pradesh, offering insights into its demographics, economic trends, and development opportunities.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Future of the Project</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future of this project lies in leveraging data-driven insights to inform policy decisions, promoting inclusive growth, and addressing socioeconomic challenges in Uttar Pradesh. The project will continue to track key indicators and provide valuable insights for stakeholders. The project will also explore opportunities for partnerships and collaborations to accelerate progress towards a more equitable and prosperous Uttar Pradesh.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Overview of Uttar Pradesh: Population, Geography, and Economy</a:t>
            </a:r>
            <a:endParaRPr lang="en-US" sz="4450" dirty="0"/>
          </a:p>
        </p:txBody>
      </p:sp>
      <p:sp>
        <p:nvSpPr>
          <p:cNvPr id="3" name="Text 1"/>
          <p:cNvSpPr/>
          <p:nvPr/>
        </p:nvSpPr>
        <p:spPr>
          <a:xfrm>
            <a:off x="793790" y="38071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Population</a:t>
            </a:r>
            <a:endParaRPr lang="en-US" sz="2200" dirty="0"/>
          </a:p>
        </p:txBody>
      </p:sp>
      <p:sp>
        <p:nvSpPr>
          <p:cNvPr id="4" name="Text 2"/>
          <p:cNvSpPr/>
          <p:nvPr/>
        </p:nvSpPr>
        <p:spPr>
          <a:xfrm>
            <a:off x="793790" y="438828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With a population of over 240 million, Uttar Pradesh is the most populous state in India, accounting for about 17% of the country's total population.</a:t>
            </a:r>
            <a:endParaRPr lang="en-US" sz="1750" dirty="0"/>
          </a:p>
        </p:txBody>
      </p:sp>
      <p:sp>
        <p:nvSpPr>
          <p:cNvPr id="5" name="Text 3"/>
          <p:cNvSpPr/>
          <p:nvPr/>
        </p:nvSpPr>
        <p:spPr>
          <a:xfrm>
            <a:off x="5332928" y="38071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Geography</a:t>
            </a:r>
            <a:endParaRPr lang="en-US" sz="2200" dirty="0"/>
          </a:p>
        </p:txBody>
      </p:sp>
      <p:sp>
        <p:nvSpPr>
          <p:cNvPr id="6" name="Text 4"/>
          <p:cNvSpPr/>
          <p:nvPr/>
        </p:nvSpPr>
        <p:spPr>
          <a:xfrm>
            <a:off x="5332928" y="438828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Located in northern India, the state encompasses a diverse geography, ranging from the fertile plains of the Ganges River to the rolling hills of the Vindhya Range.</a:t>
            </a:r>
            <a:endParaRPr lang="en-US" sz="1750" dirty="0"/>
          </a:p>
        </p:txBody>
      </p:sp>
      <p:sp>
        <p:nvSpPr>
          <p:cNvPr id="7" name="Text 5"/>
          <p:cNvSpPr/>
          <p:nvPr/>
        </p:nvSpPr>
        <p:spPr>
          <a:xfrm>
            <a:off x="9872067" y="38071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Economy</a:t>
            </a:r>
            <a:endParaRPr lang="en-US" sz="2200" dirty="0"/>
          </a:p>
        </p:txBody>
      </p:sp>
      <p:sp>
        <p:nvSpPr>
          <p:cNvPr id="8" name="Text 6"/>
          <p:cNvSpPr/>
          <p:nvPr/>
        </p:nvSpPr>
        <p:spPr>
          <a:xfrm>
            <a:off x="9872067" y="438828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Uttar Pradesh is a major agricultural producer and has a significant industrial base. The state's economy is primarily driven by agriculture, followed by services and industry.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2233" y="682228"/>
            <a:ext cx="7699534" cy="1934528"/>
          </a:xfrm>
          <a:prstGeom prst="rect">
            <a:avLst/>
          </a:prstGeom>
          <a:noFill/>
          <a:ln/>
        </p:spPr>
        <p:txBody>
          <a:bodyPr wrap="square" lIns="0" tIns="0" rIns="0" bIns="0" rtlCol="0" anchor="t"/>
          <a:lstStyle/>
          <a:p>
            <a:pPr indent="0" marL="0">
              <a:lnSpc>
                <a:spcPts val="5050"/>
              </a:lnSpc>
              <a:buNone/>
            </a:pPr>
            <a:r>
              <a:rPr lang="en-US" sz="4050" dirty="0">
                <a:solidFill>
                  <a:srgbClr val="F2F2F3"/>
                </a:solidFill>
                <a:latin typeface="Poppins Light" pitchFamily="34" charset="0"/>
                <a:ea typeface="Poppins Light" pitchFamily="34" charset="-122"/>
                <a:cs typeface="Poppins Light" pitchFamily="34" charset="-120"/>
              </a:rPr>
              <a:t>Demographic Trends: Population Growth and Urbanization</a:t>
            </a:r>
            <a:endParaRPr lang="en-US" sz="4050" dirty="0"/>
          </a:p>
        </p:txBody>
      </p:sp>
      <p:sp>
        <p:nvSpPr>
          <p:cNvPr id="4" name="Shape 1"/>
          <p:cNvSpPr/>
          <p:nvPr/>
        </p:nvSpPr>
        <p:spPr>
          <a:xfrm>
            <a:off x="1020247" y="2926199"/>
            <a:ext cx="22860" cy="4621054"/>
          </a:xfrm>
          <a:prstGeom prst="roundRect">
            <a:avLst>
              <a:gd name="adj" fmla="val 379152"/>
            </a:avLst>
          </a:prstGeom>
          <a:solidFill>
            <a:srgbClr val="56565B"/>
          </a:solidFill>
          <a:ln/>
        </p:spPr>
      </p:sp>
      <p:sp>
        <p:nvSpPr>
          <p:cNvPr id="5" name="Shape 2"/>
          <p:cNvSpPr/>
          <p:nvPr/>
        </p:nvSpPr>
        <p:spPr>
          <a:xfrm>
            <a:off x="1240929" y="3378875"/>
            <a:ext cx="722233" cy="22860"/>
          </a:xfrm>
          <a:prstGeom prst="roundRect">
            <a:avLst>
              <a:gd name="adj" fmla="val 379152"/>
            </a:avLst>
          </a:prstGeom>
          <a:solidFill>
            <a:srgbClr val="56565B"/>
          </a:solidFill>
          <a:ln/>
        </p:spPr>
      </p:sp>
      <p:sp>
        <p:nvSpPr>
          <p:cNvPr id="6" name="Shape 3"/>
          <p:cNvSpPr/>
          <p:nvPr/>
        </p:nvSpPr>
        <p:spPr>
          <a:xfrm>
            <a:off x="799564" y="3158252"/>
            <a:ext cx="464225" cy="464225"/>
          </a:xfrm>
          <a:prstGeom prst="roundRect">
            <a:avLst>
              <a:gd name="adj" fmla="val 18671"/>
            </a:avLst>
          </a:prstGeom>
          <a:solidFill>
            <a:srgbClr val="3D3D42"/>
          </a:solidFill>
          <a:ln w="7620">
            <a:solidFill>
              <a:srgbClr val="56565B"/>
            </a:solidFill>
            <a:prstDash val="solid"/>
          </a:ln>
        </p:spPr>
      </p:sp>
      <p:sp>
        <p:nvSpPr>
          <p:cNvPr id="7" name="Text 4"/>
          <p:cNvSpPr/>
          <p:nvPr/>
        </p:nvSpPr>
        <p:spPr>
          <a:xfrm>
            <a:off x="986492" y="3235523"/>
            <a:ext cx="90368" cy="309563"/>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Poppins Light" pitchFamily="34" charset="0"/>
                <a:ea typeface="Poppins Light" pitchFamily="34" charset="-122"/>
                <a:cs typeface="Poppins Light" pitchFamily="34" charset="-120"/>
              </a:rPr>
              <a:t>1</a:t>
            </a:r>
            <a:endParaRPr lang="en-US" sz="2400" dirty="0"/>
          </a:p>
        </p:txBody>
      </p:sp>
      <p:sp>
        <p:nvSpPr>
          <p:cNvPr id="8" name="Text 5"/>
          <p:cNvSpPr/>
          <p:nvPr/>
        </p:nvSpPr>
        <p:spPr>
          <a:xfrm>
            <a:off x="2166580" y="3132534"/>
            <a:ext cx="6255187" cy="990124"/>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Uttar Pradesh has experienced significant population growth over the past few decades, driven by high birth rates and declining mortality rates.</a:t>
            </a:r>
            <a:endParaRPr lang="en-US" sz="1600" dirty="0"/>
          </a:p>
        </p:txBody>
      </p:sp>
      <p:sp>
        <p:nvSpPr>
          <p:cNvPr id="9" name="Shape 6"/>
          <p:cNvSpPr/>
          <p:nvPr/>
        </p:nvSpPr>
        <p:spPr>
          <a:xfrm>
            <a:off x="1240929" y="4988004"/>
            <a:ext cx="722233" cy="22860"/>
          </a:xfrm>
          <a:prstGeom prst="roundRect">
            <a:avLst>
              <a:gd name="adj" fmla="val 379152"/>
            </a:avLst>
          </a:prstGeom>
          <a:solidFill>
            <a:srgbClr val="56565B"/>
          </a:solidFill>
          <a:ln/>
        </p:spPr>
      </p:sp>
      <p:sp>
        <p:nvSpPr>
          <p:cNvPr id="10" name="Shape 7"/>
          <p:cNvSpPr/>
          <p:nvPr/>
        </p:nvSpPr>
        <p:spPr>
          <a:xfrm>
            <a:off x="799564" y="4767382"/>
            <a:ext cx="464225" cy="464225"/>
          </a:xfrm>
          <a:prstGeom prst="roundRect">
            <a:avLst>
              <a:gd name="adj" fmla="val 18671"/>
            </a:avLst>
          </a:prstGeom>
          <a:solidFill>
            <a:srgbClr val="3D3D42"/>
          </a:solidFill>
          <a:ln w="7620">
            <a:solidFill>
              <a:srgbClr val="56565B"/>
            </a:solidFill>
            <a:prstDash val="solid"/>
          </a:ln>
        </p:spPr>
      </p:sp>
      <p:sp>
        <p:nvSpPr>
          <p:cNvPr id="11" name="Text 8"/>
          <p:cNvSpPr/>
          <p:nvPr/>
        </p:nvSpPr>
        <p:spPr>
          <a:xfrm>
            <a:off x="943154" y="4844653"/>
            <a:ext cx="177046" cy="309563"/>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Poppins Light" pitchFamily="34" charset="0"/>
                <a:ea typeface="Poppins Light" pitchFamily="34" charset="-122"/>
                <a:cs typeface="Poppins Light" pitchFamily="34" charset="-120"/>
              </a:rPr>
              <a:t>2</a:t>
            </a:r>
            <a:endParaRPr lang="en-US" sz="2400" dirty="0"/>
          </a:p>
        </p:txBody>
      </p:sp>
      <p:sp>
        <p:nvSpPr>
          <p:cNvPr id="12" name="Text 9"/>
          <p:cNvSpPr/>
          <p:nvPr/>
        </p:nvSpPr>
        <p:spPr>
          <a:xfrm>
            <a:off x="2166580" y="4741664"/>
            <a:ext cx="6255187" cy="990124"/>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Urbanization is another important demographic trend, with increasing migration from rural areas to cities. This creates challenges for infrastructure development and resource management.</a:t>
            </a:r>
            <a:endParaRPr lang="en-US" sz="1600" dirty="0"/>
          </a:p>
        </p:txBody>
      </p:sp>
      <p:sp>
        <p:nvSpPr>
          <p:cNvPr id="13" name="Shape 10"/>
          <p:cNvSpPr/>
          <p:nvPr/>
        </p:nvSpPr>
        <p:spPr>
          <a:xfrm>
            <a:off x="1240929" y="6597134"/>
            <a:ext cx="722233" cy="22860"/>
          </a:xfrm>
          <a:prstGeom prst="roundRect">
            <a:avLst>
              <a:gd name="adj" fmla="val 379152"/>
            </a:avLst>
          </a:prstGeom>
          <a:solidFill>
            <a:srgbClr val="56565B"/>
          </a:solidFill>
          <a:ln/>
        </p:spPr>
      </p:sp>
      <p:sp>
        <p:nvSpPr>
          <p:cNvPr id="14" name="Shape 11"/>
          <p:cNvSpPr/>
          <p:nvPr/>
        </p:nvSpPr>
        <p:spPr>
          <a:xfrm>
            <a:off x="799564" y="6376511"/>
            <a:ext cx="464225" cy="464225"/>
          </a:xfrm>
          <a:prstGeom prst="roundRect">
            <a:avLst>
              <a:gd name="adj" fmla="val 18671"/>
            </a:avLst>
          </a:prstGeom>
          <a:solidFill>
            <a:srgbClr val="3D3D42"/>
          </a:solidFill>
          <a:ln w="7620">
            <a:solidFill>
              <a:srgbClr val="56565B"/>
            </a:solidFill>
            <a:prstDash val="solid"/>
          </a:ln>
        </p:spPr>
      </p:sp>
      <p:sp>
        <p:nvSpPr>
          <p:cNvPr id="15" name="Text 12"/>
          <p:cNvSpPr/>
          <p:nvPr/>
        </p:nvSpPr>
        <p:spPr>
          <a:xfrm>
            <a:off x="941130" y="6453783"/>
            <a:ext cx="181094" cy="309563"/>
          </a:xfrm>
          <a:prstGeom prst="rect">
            <a:avLst/>
          </a:prstGeom>
          <a:noFill/>
          <a:ln/>
        </p:spPr>
        <p:txBody>
          <a:bodyPr wrap="none" lIns="0" tIns="0" rIns="0" bIns="0" rtlCol="0" anchor="t"/>
          <a:lstStyle/>
          <a:p>
            <a:pPr algn="ctr" indent="0" marL="0">
              <a:lnSpc>
                <a:spcPts val="2400"/>
              </a:lnSpc>
              <a:buNone/>
            </a:pPr>
            <a:r>
              <a:rPr lang="en-US" sz="2400" dirty="0">
                <a:solidFill>
                  <a:srgbClr val="E5E0DF"/>
                </a:solidFill>
                <a:latin typeface="Poppins Light" pitchFamily="34" charset="0"/>
                <a:ea typeface="Poppins Light" pitchFamily="34" charset="-122"/>
                <a:cs typeface="Poppins Light" pitchFamily="34" charset="-120"/>
              </a:rPr>
              <a:t>3</a:t>
            </a:r>
            <a:endParaRPr lang="en-US" sz="2400" dirty="0"/>
          </a:p>
        </p:txBody>
      </p:sp>
      <p:sp>
        <p:nvSpPr>
          <p:cNvPr id="16" name="Text 13"/>
          <p:cNvSpPr/>
          <p:nvPr/>
        </p:nvSpPr>
        <p:spPr>
          <a:xfrm>
            <a:off x="2166580" y="6350794"/>
            <a:ext cx="6255187" cy="990124"/>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The state's rapidly growing population presents both opportunities and challenges. It requires strategic planning and investments to ensure sustainable growth and development.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3167360" y="0"/>
            <a:ext cx="1463040" cy="8229600"/>
          </a:xfrm>
          <a:prstGeom prst="rect">
            <a:avLst/>
          </a:prstGeom>
        </p:spPr>
      </p:pic>
      <p:sp>
        <p:nvSpPr>
          <p:cNvPr id="3" name="Text 0"/>
          <p:cNvSpPr/>
          <p:nvPr/>
        </p:nvSpPr>
        <p:spPr>
          <a:xfrm>
            <a:off x="793790" y="2021919"/>
            <a:ext cx="10776585"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Unemployment and Wages Disparities</a:t>
            </a:r>
            <a:endParaRPr lang="en-US" sz="4450" dirty="0"/>
          </a:p>
        </p:txBody>
      </p:sp>
      <p:sp>
        <p:nvSpPr>
          <p:cNvPr id="4" name="Shape 1"/>
          <p:cNvSpPr/>
          <p:nvPr/>
        </p:nvSpPr>
        <p:spPr>
          <a:xfrm>
            <a:off x="793790" y="3070860"/>
            <a:ext cx="3708678" cy="3136702"/>
          </a:xfrm>
          <a:prstGeom prst="roundRect">
            <a:avLst>
              <a:gd name="adj" fmla="val 3037"/>
            </a:avLst>
          </a:prstGeom>
          <a:solidFill>
            <a:srgbClr val="3D3D42"/>
          </a:solidFill>
          <a:ln w="7620">
            <a:solidFill>
              <a:srgbClr val="56565B"/>
            </a:solidFill>
            <a:prstDash val="solid"/>
          </a:ln>
        </p:spPr>
      </p:sp>
      <p:sp>
        <p:nvSpPr>
          <p:cNvPr id="5" name="Text 2"/>
          <p:cNvSpPr/>
          <p:nvPr/>
        </p:nvSpPr>
        <p:spPr>
          <a:xfrm>
            <a:off x="1028224" y="3305294"/>
            <a:ext cx="3028117"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Unemployment Rates</a:t>
            </a:r>
            <a:endParaRPr lang="en-US" sz="2200" dirty="0"/>
          </a:p>
        </p:txBody>
      </p:sp>
      <p:sp>
        <p:nvSpPr>
          <p:cNvPr id="6" name="Text 3"/>
          <p:cNvSpPr/>
          <p:nvPr/>
        </p:nvSpPr>
        <p:spPr>
          <a:xfrm>
            <a:off x="1028224" y="3795713"/>
            <a:ext cx="3239810"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Uttar Pradesh faces significant unemployment challenges, particularly among youth and certain social groups, hindering economic progress.</a:t>
            </a:r>
            <a:endParaRPr lang="en-US" sz="1750" dirty="0"/>
          </a:p>
        </p:txBody>
      </p:sp>
      <p:sp>
        <p:nvSpPr>
          <p:cNvPr id="7" name="Shape 4"/>
          <p:cNvSpPr/>
          <p:nvPr/>
        </p:nvSpPr>
        <p:spPr>
          <a:xfrm>
            <a:off x="4729282" y="3070860"/>
            <a:ext cx="3708678" cy="3136702"/>
          </a:xfrm>
          <a:prstGeom prst="roundRect">
            <a:avLst>
              <a:gd name="adj" fmla="val 3037"/>
            </a:avLst>
          </a:prstGeom>
          <a:solidFill>
            <a:srgbClr val="3D3D42"/>
          </a:solidFill>
          <a:ln w="7620">
            <a:solidFill>
              <a:srgbClr val="56565B"/>
            </a:solidFill>
            <a:prstDash val="solid"/>
          </a:ln>
        </p:spPr>
      </p:sp>
      <p:sp>
        <p:nvSpPr>
          <p:cNvPr id="8" name="Text 5"/>
          <p:cNvSpPr/>
          <p:nvPr/>
        </p:nvSpPr>
        <p:spPr>
          <a:xfrm>
            <a:off x="4963716" y="33052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Wages Disparities</a:t>
            </a:r>
            <a:endParaRPr lang="en-US" sz="2200" dirty="0"/>
          </a:p>
        </p:txBody>
      </p:sp>
      <p:sp>
        <p:nvSpPr>
          <p:cNvPr id="9" name="Text 6"/>
          <p:cNvSpPr/>
          <p:nvPr/>
        </p:nvSpPr>
        <p:spPr>
          <a:xfrm>
            <a:off x="4963716" y="3795713"/>
            <a:ext cx="3239810"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There are substantial wage differences between different social groups, reflecting inequalities in access to education, training, and employment opportunities.</a:t>
            </a:r>
            <a:endParaRPr lang="en-US" sz="1750" dirty="0"/>
          </a:p>
        </p:txBody>
      </p:sp>
      <p:sp>
        <p:nvSpPr>
          <p:cNvPr id="10" name="Shape 7"/>
          <p:cNvSpPr/>
          <p:nvPr/>
        </p:nvSpPr>
        <p:spPr>
          <a:xfrm>
            <a:off x="8664773" y="3070860"/>
            <a:ext cx="3708678" cy="3136702"/>
          </a:xfrm>
          <a:prstGeom prst="roundRect">
            <a:avLst>
              <a:gd name="adj" fmla="val 3037"/>
            </a:avLst>
          </a:prstGeom>
          <a:solidFill>
            <a:srgbClr val="3D3D42"/>
          </a:solidFill>
          <a:ln w="7620">
            <a:solidFill>
              <a:srgbClr val="56565B"/>
            </a:solidFill>
            <a:prstDash val="solid"/>
          </a:ln>
        </p:spPr>
      </p:sp>
      <p:sp>
        <p:nvSpPr>
          <p:cNvPr id="11" name="Text 8"/>
          <p:cNvSpPr/>
          <p:nvPr/>
        </p:nvSpPr>
        <p:spPr>
          <a:xfrm>
            <a:off x="8899208" y="33052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Skills Gap</a:t>
            </a:r>
            <a:endParaRPr lang="en-US" sz="2200" dirty="0"/>
          </a:p>
        </p:txBody>
      </p:sp>
      <p:sp>
        <p:nvSpPr>
          <p:cNvPr id="12" name="Text 9"/>
          <p:cNvSpPr/>
          <p:nvPr/>
        </p:nvSpPr>
        <p:spPr>
          <a:xfrm>
            <a:off x="8899208" y="3795713"/>
            <a:ext cx="3239810" cy="217741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widening skills gap between the demand for qualified workers and the availability of skilled workforce presents a significant obstacle to economic growth.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4675" y="1624251"/>
            <a:ext cx="4976932" cy="4981099"/>
          </a:xfrm>
          <a:prstGeom prst="rect">
            <a:avLst/>
          </a:prstGeom>
        </p:spPr>
      </p:pic>
      <p:sp>
        <p:nvSpPr>
          <p:cNvPr id="4" name="Text 0"/>
          <p:cNvSpPr/>
          <p:nvPr/>
        </p:nvSpPr>
        <p:spPr>
          <a:xfrm>
            <a:off x="6199465" y="562332"/>
            <a:ext cx="7717869" cy="1909882"/>
          </a:xfrm>
          <a:prstGeom prst="rect">
            <a:avLst/>
          </a:prstGeom>
          <a:noFill/>
          <a:ln/>
        </p:spPr>
        <p:txBody>
          <a:bodyPr wrap="square" lIns="0" tIns="0" rIns="0" bIns="0" rtlCol="0" anchor="t"/>
          <a:lstStyle/>
          <a:p>
            <a:pPr indent="0" marL="0">
              <a:lnSpc>
                <a:spcPts val="5000"/>
              </a:lnSpc>
              <a:buNone/>
            </a:pPr>
            <a:r>
              <a:rPr lang="en-US" sz="4000" dirty="0">
                <a:solidFill>
                  <a:srgbClr val="F2F2F3"/>
                </a:solidFill>
                <a:latin typeface="Poppins Light" pitchFamily="34" charset="0"/>
                <a:ea typeface="Poppins Light" pitchFamily="34" charset="-122"/>
                <a:cs typeface="Poppins Light" pitchFamily="34" charset="-120"/>
              </a:rPr>
              <a:t>Trend of Unemployment and Wages Disparities from 2017 to 2024</a:t>
            </a:r>
            <a:endParaRPr lang="en-US" sz="4000" dirty="0"/>
          </a:p>
        </p:txBody>
      </p:sp>
      <p:pic>
        <p:nvPicPr>
          <p:cNvPr id="5" name="Image 2" descr="preencoded.png">    </p:cNvPr>
          <p:cNvPicPr>
            <a:picLocks noChangeAspect="1"/>
          </p:cNvPicPr>
          <p:nvPr/>
        </p:nvPicPr>
        <p:blipFill>
          <a:blip r:embed="rId3"/>
          <a:stretch>
            <a:fillRect/>
          </a:stretch>
        </p:blipFill>
        <p:spPr>
          <a:xfrm>
            <a:off x="6199465" y="2777728"/>
            <a:ext cx="1018699" cy="1629847"/>
          </a:xfrm>
          <a:prstGeom prst="rect">
            <a:avLst/>
          </a:prstGeom>
        </p:spPr>
      </p:pic>
      <p:sp>
        <p:nvSpPr>
          <p:cNvPr id="6" name="Text 1"/>
          <p:cNvSpPr/>
          <p:nvPr/>
        </p:nvSpPr>
        <p:spPr>
          <a:xfrm>
            <a:off x="7523678" y="2981444"/>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In recent years, unemployment rates have fluctuated but have generally remained high in Uttar Pradesh, particularly in urban areas.</a:t>
            </a:r>
            <a:endParaRPr lang="en-US" sz="1600" dirty="0"/>
          </a:p>
        </p:txBody>
      </p:sp>
      <p:pic>
        <p:nvPicPr>
          <p:cNvPr id="7" name="Image 3" descr="preencoded.png">    </p:cNvPr>
          <p:cNvPicPr>
            <a:picLocks noChangeAspect="1"/>
          </p:cNvPicPr>
          <p:nvPr/>
        </p:nvPicPr>
        <p:blipFill>
          <a:blip r:embed="rId4"/>
          <a:stretch>
            <a:fillRect/>
          </a:stretch>
        </p:blipFill>
        <p:spPr>
          <a:xfrm>
            <a:off x="6199465" y="4407575"/>
            <a:ext cx="1018699" cy="1629847"/>
          </a:xfrm>
          <a:prstGeom prst="rect">
            <a:avLst/>
          </a:prstGeom>
        </p:spPr>
      </p:pic>
      <p:sp>
        <p:nvSpPr>
          <p:cNvPr id="8" name="Text 2"/>
          <p:cNvSpPr/>
          <p:nvPr/>
        </p:nvSpPr>
        <p:spPr>
          <a:xfrm>
            <a:off x="7523678" y="4611291"/>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Wage disparities have also shown limited improvement, with significant differences persisting between different social groups and sectors.</a:t>
            </a:r>
            <a:endParaRPr lang="en-US" sz="1600" dirty="0"/>
          </a:p>
        </p:txBody>
      </p:sp>
      <p:pic>
        <p:nvPicPr>
          <p:cNvPr id="9" name="Image 4" descr="preencoded.png">    </p:cNvPr>
          <p:cNvPicPr>
            <a:picLocks noChangeAspect="1"/>
          </p:cNvPicPr>
          <p:nvPr/>
        </p:nvPicPr>
        <p:blipFill>
          <a:blip r:embed="rId5"/>
          <a:stretch>
            <a:fillRect/>
          </a:stretch>
        </p:blipFill>
        <p:spPr>
          <a:xfrm>
            <a:off x="6199465" y="6037421"/>
            <a:ext cx="1018699" cy="1629847"/>
          </a:xfrm>
          <a:prstGeom prst="rect">
            <a:avLst/>
          </a:prstGeom>
        </p:spPr>
      </p:pic>
      <p:sp>
        <p:nvSpPr>
          <p:cNvPr id="10" name="Text 3"/>
          <p:cNvSpPr/>
          <p:nvPr/>
        </p:nvSpPr>
        <p:spPr>
          <a:xfrm>
            <a:off x="7523678" y="6241137"/>
            <a:ext cx="6393656" cy="977622"/>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Addressing these challenges requires a multi-pronged approach, including investing in education, skill development, and job creation initiatives.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270046"/>
            <a:ext cx="4919305" cy="3689509"/>
          </a:xfrm>
          <a:prstGeom prst="rect">
            <a:avLst/>
          </a:prstGeom>
        </p:spPr>
      </p:pic>
      <p:sp>
        <p:nvSpPr>
          <p:cNvPr id="4" name="Text 0"/>
          <p:cNvSpPr/>
          <p:nvPr/>
        </p:nvSpPr>
        <p:spPr>
          <a:xfrm>
            <a:off x="6280190" y="168652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Gender Impact on Wages and Unemployment</a:t>
            </a:r>
            <a:endParaRPr lang="en-US" sz="4450" dirty="0"/>
          </a:p>
        </p:txBody>
      </p:sp>
      <p:pic>
        <p:nvPicPr>
          <p:cNvPr id="5" name="Image 2" descr="preencoded.png">    </p:cNvPr>
          <p:cNvPicPr>
            <a:picLocks noChangeAspect="1"/>
          </p:cNvPicPr>
          <p:nvPr/>
        </p:nvPicPr>
        <p:blipFill>
          <a:blip r:embed="rId3"/>
          <a:stretch>
            <a:fillRect/>
          </a:stretch>
        </p:blipFill>
        <p:spPr>
          <a:xfrm>
            <a:off x="6280190" y="3444240"/>
            <a:ext cx="566976" cy="566976"/>
          </a:xfrm>
          <a:prstGeom prst="rect">
            <a:avLst/>
          </a:prstGeom>
        </p:spPr>
      </p:pic>
      <p:sp>
        <p:nvSpPr>
          <p:cNvPr id="6" name="Text 1"/>
          <p:cNvSpPr/>
          <p:nvPr/>
        </p:nvSpPr>
        <p:spPr>
          <a:xfrm>
            <a:off x="6280190" y="42380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Women</a:t>
            </a:r>
            <a:endParaRPr lang="en-US" sz="2200" dirty="0"/>
          </a:p>
        </p:txBody>
      </p:sp>
      <p:sp>
        <p:nvSpPr>
          <p:cNvPr id="7" name="Text 2"/>
          <p:cNvSpPr/>
          <p:nvPr/>
        </p:nvSpPr>
        <p:spPr>
          <a:xfrm>
            <a:off x="6280190" y="4728448"/>
            <a:ext cx="3608070"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Women in Uttar Pradesh experience higher unemployment rates and lower wages compared to men, indicating a significant gender gap in economic participation.</a:t>
            </a:r>
            <a:endParaRPr lang="en-US" sz="1750" dirty="0"/>
          </a:p>
        </p:txBody>
      </p:sp>
      <p:pic>
        <p:nvPicPr>
          <p:cNvPr id="8" name="Image 3" descr="preencoded.png">    </p:cNvPr>
          <p:cNvPicPr>
            <a:picLocks noChangeAspect="1"/>
          </p:cNvPicPr>
          <p:nvPr/>
        </p:nvPicPr>
        <p:blipFill>
          <a:blip r:embed="rId4"/>
          <a:stretch>
            <a:fillRect/>
          </a:stretch>
        </p:blipFill>
        <p:spPr>
          <a:xfrm>
            <a:off x="10228421" y="3444240"/>
            <a:ext cx="566976" cy="566976"/>
          </a:xfrm>
          <a:prstGeom prst="rect">
            <a:avLst/>
          </a:prstGeom>
        </p:spPr>
      </p:pic>
      <p:sp>
        <p:nvSpPr>
          <p:cNvPr id="9" name="Text 3"/>
          <p:cNvSpPr/>
          <p:nvPr/>
        </p:nvSpPr>
        <p:spPr>
          <a:xfrm>
            <a:off x="10228421" y="42380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Men</a:t>
            </a:r>
            <a:endParaRPr lang="en-US" sz="2200" dirty="0"/>
          </a:p>
        </p:txBody>
      </p:sp>
      <p:sp>
        <p:nvSpPr>
          <p:cNvPr id="10" name="Text 4"/>
          <p:cNvSpPr/>
          <p:nvPr/>
        </p:nvSpPr>
        <p:spPr>
          <a:xfrm>
            <a:off x="10228421" y="4728448"/>
            <a:ext cx="360818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Men in Uttar Pradesh generally have better access to education, training, and employment opportunities, contributing to a higher participation in the workforce.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0696" y="2422922"/>
            <a:ext cx="5012888" cy="3383756"/>
          </a:xfrm>
          <a:prstGeom prst="rect">
            <a:avLst/>
          </a:prstGeom>
        </p:spPr>
      </p:pic>
      <p:sp>
        <p:nvSpPr>
          <p:cNvPr id="4" name="Text 0"/>
          <p:cNvSpPr/>
          <p:nvPr/>
        </p:nvSpPr>
        <p:spPr>
          <a:xfrm>
            <a:off x="662702" y="670917"/>
            <a:ext cx="7818596" cy="1183481"/>
          </a:xfrm>
          <a:prstGeom prst="rect">
            <a:avLst/>
          </a:prstGeom>
          <a:noFill/>
          <a:ln/>
        </p:spPr>
        <p:txBody>
          <a:bodyPr wrap="square" lIns="0" tIns="0" rIns="0" bIns="0" rtlCol="0" anchor="t"/>
          <a:lstStyle/>
          <a:p>
            <a:pPr indent="0" marL="0">
              <a:lnSpc>
                <a:spcPts val="4650"/>
              </a:lnSpc>
              <a:buNone/>
            </a:pPr>
            <a:r>
              <a:rPr lang="en-US" sz="3700" dirty="0">
                <a:solidFill>
                  <a:srgbClr val="F2F2F3"/>
                </a:solidFill>
                <a:latin typeface="Poppins Light" pitchFamily="34" charset="0"/>
                <a:ea typeface="Poppins Light" pitchFamily="34" charset="-122"/>
                <a:cs typeface="Poppins Light" pitchFamily="34" charset="-120"/>
              </a:rPr>
              <a:t>GDP contribution of Uttar Pradesh</a:t>
            </a:r>
            <a:endParaRPr lang="en-US" sz="3700" dirty="0"/>
          </a:p>
        </p:txBody>
      </p:sp>
      <p:sp>
        <p:nvSpPr>
          <p:cNvPr id="5" name="Text 1"/>
          <p:cNvSpPr/>
          <p:nvPr/>
        </p:nvSpPr>
        <p:spPr>
          <a:xfrm>
            <a:off x="662702" y="2233017"/>
            <a:ext cx="3767257" cy="624840"/>
          </a:xfrm>
          <a:prstGeom prst="rect">
            <a:avLst/>
          </a:prstGeom>
          <a:noFill/>
          <a:ln/>
        </p:spPr>
        <p:txBody>
          <a:bodyPr wrap="none" lIns="0" tIns="0" rIns="0" bIns="0" rtlCol="0" anchor="t"/>
          <a:lstStyle/>
          <a:p>
            <a:pPr algn="ctr" indent="0" marL="0">
              <a:lnSpc>
                <a:spcPts val="4900"/>
              </a:lnSpc>
              <a:buNone/>
            </a:pPr>
            <a:r>
              <a:rPr lang="en-US" sz="4900" dirty="0">
                <a:solidFill>
                  <a:srgbClr val="E5E0DF"/>
                </a:solidFill>
                <a:latin typeface="Poppins Light" pitchFamily="34" charset="0"/>
                <a:ea typeface="Poppins Light" pitchFamily="34" charset="-122"/>
                <a:cs typeface="Poppins Light" pitchFamily="34" charset="-120"/>
              </a:rPr>
              <a:t>24.5%</a:t>
            </a:r>
            <a:endParaRPr lang="en-US" sz="4900" dirty="0"/>
          </a:p>
        </p:txBody>
      </p:sp>
      <p:sp>
        <p:nvSpPr>
          <p:cNvPr id="6" name="Text 2"/>
          <p:cNvSpPr/>
          <p:nvPr/>
        </p:nvSpPr>
        <p:spPr>
          <a:xfrm>
            <a:off x="1362789" y="3094434"/>
            <a:ext cx="2367082" cy="295870"/>
          </a:xfrm>
          <a:prstGeom prst="rect">
            <a:avLst/>
          </a:prstGeom>
          <a:noFill/>
          <a:ln/>
        </p:spPr>
        <p:txBody>
          <a:bodyPr wrap="none" lIns="0" tIns="0" rIns="0" bIns="0" rtlCol="0" anchor="t"/>
          <a:lstStyle/>
          <a:p>
            <a:pPr algn="ctr" indent="0" marL="0">
              <a:lnSpc>
                <a:spcPts val="2300"/>
              </a:lnSpc>
              <a:buNone/>
            </a:pPr>
            <a:r>
              <a:rPr lang="en-US" sz="1850" dirty="0">
                <a:solidFill>
                  <a:srgbClr val="E5E0DF"/>
                </a:solidFill>
                <a:latin typeface="Poppins Light" pitchFamily="34" charset="0"/>
                <a:ea typeface="Poppins Light" pitchFamily="34" charset="-122"/>
                <a:cs typeface="Poppins Light" pitchFamily="34" charset="-120"/>
              </a:rPr>
              <a:t>Agriculture</a:t>
            </a:r>
            <a:endParaRPr lang="en-US" sz="1850" dirty="0"/>
          </a:p>
        </p:txBody>
      </p:sp>
      <p:sp>
        <p:nvSpPr>
          <p:cNvPr id="7" name="Text 3"/>
          <p:cNvSpPr/>
          <p:nvPr/>
        </p:nvSpPr>
        <p:spPr>
          <a:xfrm>
            <a:off x="662702" y="3503890"/>
            <a:ext cx="3767257" cy="909042"/>
          </a:xfrm>
          <a:prstGeom prst="rect">
            <a:avLst/>
          </a:prstGeom>
          <a:noFill/>
          <a:ln/>
        </p:spPr>
        <p:txBody>
          <a:bodyPr wrap="square" lIns="0" tIns="0" rIns="0" bIns="0" rtlCol="0" anchor="t"/>
          <a:lstStyle/>
          <a:p>
            <a:pPr algn="ct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Agriculture remains the dominant sector in Uttar Pradesh's economy, contributing a significant share to the state's GDP.</a:t>
            </a:r>
            <a:endParaRPr lang="en-US" sz="1450" dirty="0"/>
          </a:p>
        </p:txBody>
      </p:sp>
      <p:sp>
        <p:nvSpPr>
          <p:cNvPr id="8" name="Text 4"/>
          <p:cNvSpPr/>
          <p:nvPr/>
        </p:nvSpPr>
        <p:spPr>
          <a:xfrm>
            <a:off x="4713923" y="2233017"/>
            <a:ext cx="3767376" cy="624840"/>
          </a:xfrm>
          <a:prstGeom prst="rect">
            <a:avLst/>
          </a:prstGeom>
          <a:noFill/>
          <a:ln/>
        </p:spPr>
        <p:txBody>
          <a:bodyPr wrap="none" lIns="0" tIns="0" rIns="0" bIns="0" rtlCol="0" anchor="t"/>
          <a:lstStyle/>
          <a:p>
            <a:pPr algn="ctr" indent="0" marL="0">
              <a:lnSpc>
                <a:spcPts val="4900"/>
              </a:lnSpc>
              <a:buNone/>
            </a:pPr>
            <a:r>
              <a:rPr lang="en-US" sz="4900" dirty="0">
                <a:solidFill>
                  <a:srgbClr val="E5E0DF"/>
                </a:solidFill>
                <a:latin typeface="Poppins Light" pitchFamily="34" charset="0"/>
                <a:ea typeface="Poppins Light" pitchFamily="34" charset="-122"/>
                <a:cs typeface="Poppins Light" pitchFamily="34" charset="-120"/>
              </a:rPr>
              <a:t>40%</a:t>
            </a:r>
            <a:endParaRPr lang="en-US" sz="4900" dirty="0"/>
          </a:p>
        </p:txBody>
      </p:sp>
      <p:sp>
        <p:nvSpPr>
          <p:cNvPr id="9" name="Text 5"/>
          <p:cNvSpPr/>
          <p:nvPr/>
        </p:nvSpPr>
        <p:spPr>
          <a:xfrm>
            <a:off x="5414010" y="3094434"/>
            <a:ext cx="2367082" cy="295870"/>
          </a:xfrm>
          <a:prstGeom prst="rect">
            <a:avLst/>
          </a:prstGeom>
          <a:noFill/>
          <a:ln/>
        </p:spPr>
        <p:txBody>
          <a:bodyPr wrap="none" lIns="0" tIns="0" rIns="0" bIns="0" rtlCol="0" anchor="t"/>
          <a:lstStyle/>
          <a:p>
            <a:pPr algn="ctr" indent="0" marL="0">
              <a:lnSpc>
                <a:spcPts val="2300"/>
              </a:lnSpc>
              <a:buNone/>
            </a:pPr>
            <a:r>
              <a:rPr lang="en-US" sz="1850" dirty="0">
                <a:solidFill>
                  <a:srgbClr val="E5E0DF"/>
                </a:solidFill>
                <a:latin typeface="Poppins Light" pitchFamily="34" charset="0"/>
                <a:ea typeface="Poppins Light" pitchFamily="34" charset="-122"/>
                <a:cs typeface="Poppins Light" pitchFamily="34" charset="-120"/>
              </a:rPr>
              <a:t>Services</a:t>
            </a:r>
            <a:endParaRPr lang="en-US" sz="1850" dirty="0"/>
          </a:p>
        </p:txBody>
      </p:sp>
      <p:sp>
        <p:nvSpPr>
          <p:cNvPr id="10" name="Text 6"/>
          <p:cNvSpPr/>
          <p:nvPr/>
        </p:nvSpPr>
        <p:spPr>
          <a:xfrm>
            <a:off x="4713923" y="3503890"/>
            <a:ext cx="3767376" cy="1212056"/>
          </a:xfrm>
          <a:prstGeom prst="rect">
            <a:avLst/>
          </a:prstGeom>
          <a:noFill/>
          <a:ln/>
        </p:spPr>
        <p:txBody>
          <a:bodyPr wrap="square" lIns="0" tIns="0" rIns="0" bIns="0" rtlCol="0" anchor="t"/>
          <a:lstStyle/>
          <a:p>
            <a:pPr algn="ct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The services sector is steadily growing in Uttar Pradesh, driven by increasing urbanization and demand for various services.</a:t>
            </a:r>
            <a:endParaRPr lang="en-US" sz="1450" dirty="0"/>
          </a:p>
        </p:txBody>
      </p:sp>
      <p:sp>
        <p:nvSpPr>
          <p:cNvPr id="11" name="Text 7"/>
          <p:cNvSpPr/>
          <p:nvPr/>
        </p:nvSpPr>
        <p:spPr>
          <a:xfrm>
            <a:off x="662702" y="5378648"/>
            <a:ext cx="3767257" cy="624840"/>
          </a:xfrm>
          <a:prstGeom prst="rect">
            <a:avLst/>
          </a:prstGeom>
          <a:noFill/>
          <a:ln/>
        </p:spPr>
        <p:txBody>
          <a:bodyPr wrap="none" lIns="0" tIns="0" rIns="0" bIns="0" rtlCol="0" anchor="t"/>
          <a:lstStyle/>
          <a:p>
            <a:pPr algn="ctr" indent="0" marL="0">
              <a:lnSpc>
                <a:spcPts val="4900"/>
              </a:lnSpc>
              <a:buNone/>
            </a:pPr>
            <a:r>
              <a:rPr lang="en-US" sz="4900" dirty="0">
                <a:solidFill>
                  <a:srgbClr val="E5E0DF"/>
                </a:solidFill>
                <a:latin typeface="Poppins Light" pitchFamily="34" charset="0"/>
                <a:ea typeface="Poppins Light" pitchFamily="34" charset="-122"/>
                <a:cs typeface="Poppins Light" pitchFamily="34" charset="-120"/>
              </a:rPr>
              <a:t>14%</a:t>
            </a:r>
            <a:endParaRPr lang="en-US" sz="4900" dirty="0"/>
          </a:p>
        </p:txBody>
      </p:sp>
      <p:sp>
        <p:nvSpPr>
          <p:cNvPr id="12" name="Text 8"/>
          <p:cNvSpPr/>
          <p:nvPr/>
        </p:nvSpPr>
        <p:spPr>
          <a:xfrm>
            <a:off x="1362789" y="6240066"/>
            <a:ext cx="2367082" cy="295870"/>
          </a:xfrm>
          <a:prstGeom prst="rect">
            <a:avLst/>
          </a:prstGeom>
          <a:noFill/>
          <a:ln/>
        </p:spPr>
        <p:txBody>
          <a:bodyPr wrap="none" lIns="0" tIns="0" rIns="0" bIns="0" rtlCol="0" anchor="t"/>
          <a:lstStyle/>
          <a:p>
            <a:pPr algn="ctr" indent="0" marL="0">
              <a:lnSpc>
                <a:spcPts val="2300"/>
              </a:lnSpc>
              <a:buNone/>
            </a:pPr>
            <a:r>
              <a:rPr lang="en-US" sz="1850" dirty="0">
                <a:solidFill>
                  <a:srgbClr val="E5E0DF"/>
                </a:solidFill>
                <a:latin typeface="Poppins Light" pitchFamily="34" charset="0"/>
                <a:ea typeface="Poppins Light" pitchFamily="34" charset="-122"/>
                <a:cs typeface="Poppins Light" pitchFamily="34" charset="-120"/>
              </a:rPr>
              <a:t>Industry</a:t>
            </a:r>
            <a:endParaRPr lang="en-US" sz="1850" dirty="0"/>
          </a:p>
        </p:txBody>
      </p:sp>
      <p:sp>
        <p:nvSpPr>
          <p:cNvPr id="13" name="Text 9"/>
          <p:cNvSpPr/>
          <p:nvPr/>
        </p:nvSpPr>
        <p:spPr>
          <a:xfrm>
            <a:off x="662702" y="6649522"/>
            <a:ext cx="3767257" cy="909042"/>
          </a:xfrm>
          <a:prstGeom prst="rect">
            <a:avLst/>
          </a:prstGeom>
          <a:noFill/>
          <a:ln/>
        </p:spPr>
        <p:txBody>
          <a:bodyPr wrap="square" lIns="0" tIns="0" rIns="0" bIns="0" rtlCol="0" anchor="t"/>
          <a:lstStyle/>
          <a:p>
            <a:pPr algn="ct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While the industrial sector contributes a smaller share to GDP, it offers opportunities for growth and diversification.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0445" y="550307"/>
            <a:ext cx="13229511" cy="1250633"/>
          </a:xfrm>
          <a:prstGeom prst="rect">
            <a:avLst/>
          </a:prstGeom>
          <a:noFill/>
          <a:ln/>
        </p:spPr>
        <p:txBody>
          <a:bodyPr wrap="square" lIns="0" tIns="0" rIns="0" bIns="0" rtlCol="0" anchor="t"/>
          <a:lstStyle/>
          <a:p>
            <a:pPr indent="0" marL="0">
              <a:lnSpc>
                <a:spcPts val="4900"/>
              </a:lnSpc>
              <a:buNone/>
            </a:pPr>
            <a:r>
              <a:rPr lang="en-US" sz="3900" dirty="0">
                <a:solidFill>
                  <a:srgbClr val="F2F2F3"/>
                </a:solidFill>
                <a:latin typeface="Poppins Light" pitchFamily="34" charset="0"/>
                <a:ea typeface="Poppins Light" pitchFamily="34" charset="-122"/>
                <a:cs typeface="Poppins Light" pitchFamily="34" charset="-120"/>
              </a:rPr>
              <a:t>Regional Disparities: Variations in Per Capita Income and GDP Contribution</a:t>
            </a:r>
            <a:endParaRPr lang="en-US" sz="3900" dirty="0"/>
          </a:p>
        </p:txBody>
      </p:sp>
      <p:pic>
        <p:nvPicPr>
          <p:cNvPr id="3" name="Image 0" descr="preencoded.png">    </p:cNvPr>
          <p:cNvPicPr>
            <a:picLocks noChangeAspect="1"/>
          </p:cNvPicPr>
          <p:nvPr/>
        </p:nvPicPr>
        <p:blipFill>
          <a:blip r:embed="rId1"/>
          <a:stretch>
            <a:fillRect/>
          </a:stretch>
        </p:blipFill>
        <p:spPr>
          <a:xfrm>
            <a:off x="2916317" y="2201108"/>
            <a:ext cx="2182773" cy="1793200"/>
          </a:xfrm>
          <a:prstGeom prst="rect">
            <a:avLst/>
          </a:prstGeom>
        </p:spPr>
      </p:pic>
      <p:sp>
        <p:nvSpPr>
          <p:cNvPr id="4" name="Text 1"/>
          <p:cNvSpPr/>
          <p:nvPr/>
        </p:nvSpPr>
        <p:spPr>
          <a:xfrm>
            <a:off x="3971092" y="3136583"/>
            <a:ext cx="73104" cy="400169"/>
          </a:xfrm>
          <a:prstGeom prst="rect">
            <a:avLst/>
          </a:prstGeom>
          <a:noFill/>
          <a:ln/>
        </p:spPr>
        <p:txBody>
          <a:bodyPr wrap="none" lIns="0" tIns="0" rIns="0" bIns="0" rtlCol="0" anchor="t"/>
          <a:lstStyle/>
          <a:p>
            <a:pPr algn="ctr" indent="0" marL="0">
              <a:lnSpc>
                <a:spcPts val="3150"/>
              </a:lnSpc>
              <a:buNone/>
            </a:pPr>
            <a:r>
              <a:rPr lang="en-US" sz="1950" dirty="0">
                <a:solidFill>
                  <a:srgbClr val="E5E0DF"/>
                </a:solidFill>
                <a:latin typeface="Poppins Light" pitchFamily="34" charset="0"/>
                <a:ea typeface="Poppins Light" pitchFamily="34" charset="-122"/>
                <a:cs typeface="Poppins Light" pitchFamily="34" charset="-120"/>
              </a:rPr>
              <a:t>1</a:t>
            </a:r>
            <a:endParaRPr lang="en-US" sz="1950" dirty="0"/>
          </a:p>
        </p:txBody>
      </p:sp>
      <p:sp>
        <p:nvSpPr>
          <p:cNvPr id="5" name="Text 2"/>
          <p:cNvSpPr/>
          <p:nvPr/>
        </p:nvSpPr>
        <p:spPr>
          <a:xfrm>
            <a:off x="5299115" y="2561153"/>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Western Region</a:t>
            </a:r>
            <a:endParaRPr lang="en-US" sz="1950" dirty="0"/>
          </a:p>
        </p:txBody>
      </p:sp>
      <p:sp>
        <p:nvSpPr>
          <p:cNvPr id="6" name="Text 3"/>
          <p:cNvSpPr/>
          <p:nvPr/>
        </p:nvSpPr>
        <p:spPr>
          <a:xfrm>
            <a:off x="5299115" y="2993827"/>
            <a:ext cx="8430816" cy="64031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Western Uttar Pradesh has higher per capita income and GDP contribution due to a more developed industrial base and access to major markets.</a:t>
            </a:r>
            <a:endParaRPr lang="en-US" sz="1550" dirty="0"/>
          </a:p>
        </p:txBody>
      </p:sp>
      <p:sp>
        <p:nvSpPr>
          <p:cNvPr id="7" name="Shape 4"/>
          <p:cNvSpPr/>
          <p:nvPr/>
        </p:nvSpPr>
        <p:spPr>
          <a:xfrm>
            <a:off x="5149096" y="4009787"/>
            <a:ext cx="8730853" cy="11430"/>
          </a:xfrm>
          <a:prstGeom prst="roundRect">
            <a:avLst>
              <a:gd name="adj" fmla="val 735431"/>
            </a:avLst>
          </a:prstGeom>
          <a:solidFill>
            <a:srgbClr val="56565B"/>
          </a:solidFill>
          <a:ln/>
        </p:spPr>
      </p:sp>
      <p:pic>
        <p:nvPicPr>
          <p:cNvPr id="8" name="Image 1" descr="preencoded.png">    </p:cNvPr>
          <p:cNvPicPr>
            <a:picLocks noChangeAspect="1"/>
          </p:cNvPicPr>
          <p:nvPr/>
        </p:nvPicPr>
        <p:blipFill>
          <a:blip r:embed="rId2"/>
          <a:stretch>
            <a:fillRect/>
          </a:stretch>
        </p:blipFill>
        <p:spPr>
          <a:xfrm>
            <a:off x="1824871" y="4044315"/>
            <a:ext cx="4365665" cy="1793200"/>
          </a:xfrm>
          <a:prstGeom prst="rect">
            <a:avLst/>
          </a:prstGeom>
        </p:spPr>
      </p:pic>
      <p:sp>
        <p:nvSpPr>
          <p:cNvPr id="9" name="Text 5"/>
          <p:cNvSpPr/>
          <p:nvPr/>
        </p:nvSpPr>
        <p:spPr>
          <a:xfrm>
            <a:off x="3936087" y="4740831"/>
            <a:ext cx="143113" cy="400169"/>
          </a:xfrm>
          <a:prstGeom prst="rect">
            <a:avLst/>
          </a:prstGeom>
          <a:noFill/>
          <a:ln/>
        </p:spPr>
        <p:txBody>
          <a:bodyPr wrap="none" lIns="0" tIns="0" rIns="0" bIns="0" rtlCol="0" anchor="t"/>
          <a:lstStyle/>
          <a:p>
            <a:pPr algn="ctr" indent="0" marL="0">
              <a:lnSpc>
                <a:spcPts val="3150"/>
              </a:lnSpc>
              <a:buNone/>
            </a:pPr>
            <a:r>
              <a:rPr lang="en-US" sz="1950" dirty="0">
                <a:solidFill>
                  <a:srgbClr val="E5E0DF"/>
                </a:solidFill>
                <a:latin typeface="Poppins Light" pitchFamily="34" charset="0"/>
                <a:ea typeface="Poppins Light" pitchFamily="34" charset="-122"/>
                <a:cs typeface="Poppins Light" pitchFamily="34" charset="-120"/>
              </a:rPr>
              <a:t>2</a:t>
            </a:r>
            <a:endParaRPr lang="en-US" sz="1950" dirty="0"/>
          </a:p>
        </p:txBody>
      </p:sp>
      <p:sp>
        <p:nvSpPr>
          <p:cNvPr id="10" name="Text 6"/>
          <p:cNvSpPr/>
          <p:nvPr/>
        </p:nvSpPr>
        <p:spPr>
          <a:xfrm>
            <a:off x="6390561" y="4404360"/>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Eastern Region</a:t>
            </a:r>
            <a:endParaRPr lang="en-US" sz="1950" dirty="0"/>
          </a:p>
        </p:txBody>
      </p:sp>
      <p:sp>
        <p:nvSpPr>
          <p:cNvPr id="11" name="Text 7"/>
          <p:cNvSpPr/>
          <p:nvPr/>
        </p:nvSpPr>
        <p:spPr>
          <a:xfrm>
            <a:off x="6390561" y="4837033"/>
            <a:ext cx="7339370" cy="64031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Eastern Uttar Pradesh has lower per capita income and GDP contribution, with a higher reliance on agriculture and limited industrial development.</a:t>
            </a:r>
            <a:endParaRPr lang="en-US" sz="1550" dirty="0"/>
          </a:p>
        </p:txBody>
      </p:sp>
      <p:sp>
        <p:nvSpPr>
          <p:cNvPr id="12" name="Shape 8"/>
          <p:cNvSpPr/>
          <p:nvPr/>
        </p:nvSpPr>
        <p:spPr>
          <a:xfrm>
            <a:off x="6240542" y="5852993"/>
            <a:ext cx="7639407" cy="11430"/>
          </a:xfrm>
          <a:prstGeom prst="roundRect">
            <a:avLst>
              <a:gd name="adj" fmla="val 735431"/>
            </a:avLst>
          </a:prstGeom>
          <a:solidFill>
            <a:srgbClr val="56565B"/>
          </a:solidFill>
          <a:ln/>
        </p:spPr>
      </p:sp>
      <p:pic>
        <p:nvPicPr>
          <p:cNvPr id="13" name="Image 2" descr="preencoded.png">    </p:cNvPr>
          <p:cNvPicPr>
            <a:picLocks noChangeAspect="1"/>
          </p:cNvPicPr>
          <p:nvPr/>
        </p:nvPicPr>
        <p:blipFill>
          <a:blip r:embed="rId3"/>
          <a:stretch>
            <a:fillRect/>
          </a:stretch>
        </p:blipFill>
        <p:spPr>
          <a:xfrm>
            <a:off x="733425" y="5887522"/>
            <a:ext cx="6548557" cy="1793200"/>
          </a:xfrm>
          <a:prstGeom prst="rect">
            <a:avLst/>
          </a:prstGeom>
        </p:spPr>
      </p:pic>
      <p:sp>
        <p:nvSpPr>
          <p:cNvPr id="14" name="Text 9"/>
          <p:cNvSpPr/>
          <p:nvPr/>
        </p:nvSpPr>
        <p:spPr>
          <a:xfrm>
            <a:off x="3934420" y="6584037"/>
            <a:ext cx="146447" cy="400169"/>
          </a:xfrm>
          <a:prstGeom prst="rect">
            <a:avLst/>
          </a:prstGeom>
          <a:noFill/>
          <a:ln/>
        </p:spPr>
        <p:txBody>
          <a:bodyPr wrap="none" lIns="0" tIns="0" rIns="0" bIns="0" rtlCol="0" anchor="t"/>
          <a:lstStyle/>
          <a:p>
            <a:pPr algn="ctr" indent="0" marL="0">
              <a:lnSpc>
                <a:spcPts val="3150"/>
              </a:lnSpc>
              <a:buNone/>
            </a:pPr>
            <a:r>
              <a:rPr lang="en-US" sz="1950" dirty="0">
                <a:solidFill>
                  <a:srgbClr val="E5E0DF"/>
                </a:solidFill>
                <a:latin typeface="Poppins Light" pitchFamily="34" charset="0"/>
                <a:ea typeface="Poppins Light" pitchFamily="34" charset="-122"/>
                <a:cs typeface="Poppins Light" pitchFamily="34" charset="-120"/>
              </a:rPr>
              <a:t>3</a:t>
            </a:r>
            <a:endParaRPr lang="en-US" sz="1950" dirty="0"/>
          </a:p>
        </p:txBody>
      </p:sp>
      <p:sp>
        <p:nvSpPr>
          <p:cNvPr id="15" name="Text 10"/>
          <p:cNvSpPr/>
          <p:nvPr/>
        </p:nvSpPr>
        <p:spPr>
          <a:xfrm>
            <a:off x="7482007" y="6087547"/>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Central Region</a:t>
            </a:r>
            <a:endParaRPr lang="en-US" sz="1950" dirty="0"/>
          </a:p>
        </p:txBody>
      </p:sp>
      <p:sp>
        <p:nvSpPr>
          <p:cNvPr id="16" name="Text 11"/>
          <p:cNvSpPr/>
          <p:nvPr/>
        </p:nvSpPr>
        <p:spPr>
          <a:xfrm>
            <a:off x="7482007" y="6520220"/>
            <a:ext cx="6247924" cy="960477"/>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Central Uttar Pradesh falls somewhere in between, with a mix of agricultural and industrial activities contributing to moderate economic development.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379" y="588764"/>
            <a:ext cx="13131641" cy="1338263"/>
          </a:xfrm>
          <a:prstGeom prst="rect">
            <a:avLst/>
          </a:prstGeom>
          <a:noFill/>
          <a:ln/>
        </p:spPr>
        <p:txBody>
          <a:bodyPr wrap="square" lIns="0" tIns="0" rIns="0" bIns="0" rtlCol="0" anchor="t"/>
          <a:lstStyle/>
          <a:p>
            <a:pPr indent="0" marL="0">
              <a:lnSpc>
                <a:spcPts val="5250"/>
              </a:lnSpc>
              <a:buNone/>
            </a:pPr>
            <a:r>
              <a:rPr lang="en-US" sz="4200" dirty="0">
                <a:solidFill>
                  <a:srgbClr val="F2F2F3"/>
                </a:solidFill>
                <a:latin typeface="Poppins Light" pitchFamily="34" charset="0"/>
                <a:ea typeface="Poppins Light" pitchFamily="34" charset="-122"/>
                <a:cs typeface="Poppins Light" pitchFamily="34" charset="-120"/>
              </a:rPr>
              <a:t>Poverty Alleviation Initiatives and Multidimensional Poverty Index</a:t>
            </a:r>
            <a:endParaRPr lang="en-US" sz="4200" dirty="0"/>
          </a:p>
        </p:txBody>
      </p:sp>
      <p:sp>
        <p:nvSpPr>
          <p:cNvPr id="3" name="Shape 1"/>
          <p:cNvSpPr/>
          <p:nvPr/>
        </p:nvSpPr>
        <p:spPr>
          <a:xfrm>
            <a:off x="749379" y="2355294"/>
            <a:ext cx="2188488" cy="1576507"/>
          </a:xfrm>
          <a:prstGeom prst="roundRect">
            <a:avLst>
              <a:gd name="adj" fmla="val 5705"/>
            </a:avLst>
          </a:prstGeom>
          <a:solidFill>
            <a:srgbClr val="3D3D42"/>
          </a:solidFill>
          <a:ln w="7620">
            <a:solidFill>
              <a:srgbClr val="56565B"/>
            </a:solidFill>
            <a:prstDash val="solid"/>
          </a:ln>
        </p:spPr>
      </p:sp>
      <p:sp>
        <p:nvSpPr>
          <p:cNvPr id="4" name="Text 2"/>
          <p:cNvSpPr/>
          <p:nvPr/>
        </p:nvSpPr>
        <p:spPr>
          <a:xfrm>
            <a:off x="971074" y="2929414"/>
            <a:ext cx="78224" cy="428149"/>
          </a:xfrm>
          <a:prstGeom prst="rect">
            <a:avLst/>
          </a:prstGeom>
          <a:noFill/>
          <a:ln/>
        </p:spPr>
        <p:txBody>
          <a:bodyPr wrap="none" lIns="0" tIns="0" rIns="0" bIns="0" rtlCol="0" anchor="t"/>
          <a:lstStyle/>
          <a:p>
            <a:pPr algn="ctr" indent="0" marL="0">
              <a:lnSpc>
                <a:spcPts val="335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5" name="Text 3"/>
          <p:cNvSpPr/>
          <p:nvPr/>
        </p:nvSpPr>
        <p:spPr>
          <a:xfrm>
            <a:off x="3151942" y="2569369"/>
            <a:ext cx="6758226" cy="334566"/>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National Rural Employment Guarantee Act (NREGA)</a:t>
            </a:r>
            <a:endParaRPr lang="en-US" sz="2100" dirty="0"/>
          </a:p>
        </p:txBody>
      </p:sp>
      <p:sp>
        <p:nvSpPr>
          <p:cNvPr id="6" name="Text 4"/>
          <p:cNvSpPr/>
          <p:nvPr/>
        </p:nvSpPr>
        <p:spPr>
          <a:xfrm>
            <a:off x="3151942" y="3032403"/>
            <a:ext cx="10515005" cy="685324"/>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NREGA provides employment guarantee to rural households, contributing to poverty reduction and rural development.</a:t>
            </a:r>
            <a:endParaRPr lang="en-US" sz="1650" dirty="0"/>
          </a:p>
        </p:txBody>
      </p:sp>
      <p:sp>
        <p:nvSpPr>
          <p:cNvPr id="7" name="Shape 5"/>
          <p:cNvSpPr/>
          <p:nvPr/>
        </p:nvSpPr>
        <p:spPr>
          <a:xfrm>
            <a:off x="3044904" y="3916561"/>
            <a:ext cx="10729079" cy="15240"/>
          </a:xfrm>
          <a:prstGeom prst="roundRect">
            <a:avLst>
              <a:gd name="adj" fmla="val 590145"/>
            </a:avLst>
          </a:prstGeom>
          <a:solidFill>
            <a:srgbClr val="56565B"/>
          </a:solidFill>
          <a:ln/>
        </p:spPr>
      </p:sp>
      <p:sp>
        <p:nvSpPr>
          <p:cNvPr id="8" name="Shape 6"/>
          <p:cNvSpPr/>
          <p:nvPr/>
        </p:nvSpPr>
        <p:spPr>
          <a:xfrm>
            <a:off x="749379" y="4038838"/>
            <a:ext cx="4377095" cy="1576507"/>
          </a:xfrm>
          <a:prstGeom prst="roundRect">
            <a:avLst>
              <a:gd name="adj" fmla="val 5705"/>
            </a:avLst>
          </a:prstGeom>
          <a:solidFill>
            <a:srgbClr val="3D3D42"/>
          </a:solidFill>
          <a:ln w="7620">
            <a:solidFill>
              <a:srgbClr val="56565B"/>
            </a:solidFill>
            <a:prstDash val="solid"/>
          </a:ln>
        </p:spPr>
      </p:sp>
      <p:sp>
        <p:nvSpPr>
          <p:cNvPr id="9" name="Text 7"/>
          <p:cNvSpPr/>
          <p:nvPr/>
        </p:nvSpPr>
        <p:spPr>
          <a:xfrm>
            <a:off x="971074" y="4612958"/>
            <a:ext cx="153114" cy="428149"/>
          </a:xfrm>
          <a:prstGeom prst="rect">
            <a:avLst/>
          </a:prstGeom>
          <a:noFill/>
          <a:ln/>
        </p:spPr>
        <p:txBody>
          <a:bodyPr wrap="none" lIns="0" tIns="0" rIns="0" bIns="0" rtlCol="0" anchor="t"/>
          <a:lstStyle/>
          <a:p>
            <a:pPr algn="ctr" indent="0" marL="0">
              <a:lnSpc>
                <a:spcPts val="335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0" name="Text 8"/>
          <p:cNvSpPr/>
          <p:nvPr/>
        </p:nvSpPr>
        <p:spPr>
          <a:xfrm>
            <a:off x="5340548" y="4252913"/>
            <a:ext cx="4801433" cy="334566"/>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Pradhan Mantri Awas Yojana (PMAY)</a:t>
            </a:r>
            <a:endParaRPr lang="en-US" sz="2100" dirty="0"/>
          </a:p>
        </p:txBody>
      </p:sp>
      <p:sp>
        <p:nvSpPr>
          <p:cNvPr id="11" name="Text 9"/>
          <p:cNvSpPr/>
          <p:nvPr/>
        </p:nvSpPr>
        <p:spPr>
          <a:xfrm>
            <a:off x="5340548" y="4715947"/>
            <a:ext cx="8326398" cy="685324"/>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PMAY focuses on providing affordable housing to low-income families, improving living conditions and promoting social inclusion.</a:t>
            </a:r>
            <a:endParaRPr lang="en-US" sz="1650" dirty="0"/>
          </a:p>
        </p:txBody>
      </p:sp>
      <p:sp>
        <p:nvSpPr>
          <p:cNvPr id="12" name="Shape 10"/>
          <p:cNvSpPr/>
          <p:nvPr/>
        </p:nvSpPr>
        <p:spPr>
          <a:xfrm>
            <a:off x="5233511" y="5600105"/>
            <a:ext cx="8540472" cy="15240"/>
          </a:xfrm>
          <a:prstGeom prst="roundRect">
            <a:avLst>
              <a:gd name="adj" fmla="val 590145"/>
            </a:avLst>
          </a:prstGeom>
          <a:solidFill>
            <a:srgbClr val="56565B"/>
          </a:solidFill>
          <a:ln/>
        </p:spPr>
      </p:sp>
      <p:sp>
        <p:nvSpPr>
          <p:cNvPr id="13" name="Shape 11"/>
          <p:cNvSpPr/>
          <p:nvPr/>
        </p:nvSpPr>
        <p:spPr>
          <a:xfrm>
            <a:off x="749379" y="5722382"/>
            <a:ext cx="6565821" cy="1919168"/>
          </a:xfrm>
          <a:prstGeom prst="roundRect">
            <a:avLst>
              <a:gd name="adj" fmla="val 4686"/>
            </a:avLst>
          </a:prstGeom>
          <a:solidFill>
            <a:srgbClr val="3D3D42"/>
          </a:solidFill>
          <a:ln w="7620">
            <a:solidFill>
              <a:srgbClr val="56565B"/>
            </a:solidFill>
            <a:prstDash val="solid"/>
          </a:ln>
        </p:spPr>
      </p:sp>
      <p:sp>
        <p:nvSpPr>
          <p:cNvPr id="14" name="Text 12"/>
          <p:cNvSpPr/>
          <p:nvPr/>
        </p:nvSpPr>
        <p:spPr>
          <a:xfrm>
            <a:off x="971074" y="6467832"/>
            <a:ext cx="156567" cy="428149"/>
          </a:xfrm>
          <a:prstGeom prst="rect">
            <a:avLst/>
          </a:prstGeom>
          <a:noFill/>
          <a:ln/>
        </p:spPr>
        <p:txBody>
          <a:bodyPr wrap="none" lIns="0" tIns="0" rIns="0" bIns="0" rtlCol="0" anchor="t"/>
          <a:lstStyle/>
          <a:p>
            <a:pPr algn="ctr" indent="0" marL="0">
              <a:lnSpc>
                <a:spcPts val="335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5" name="Text 13"/>
          <p:cNvSpPr/>
          <p:nvPr/>
        </p:nvSpPr>
        <p:spPr>
          <a:xfrm>
            <a:off x="7529274" y="5936456"/>
            <a:ext cx="3164681" cy="334566"/>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Swachh Bharat Abhiyan</a:t>
            </a:r>
            <a:endParaRPr lang="en-US" sz="2100" dirty="0"/>
          </a:p>
        </p:txBody>
      </p:sp>
      <p:sp>
        <p:nvSpPr>
          <p:cNvPr id="16" name="Text 14"/>
          <p:cNvSpPr/>
          <p:nvPr/>
        </p:nvSpPr>
        <p:spPr>
          <a:xfrm>
            <a:off x="7529274" y="6399490"/>
            <a:ext cx="6137672" cy="1027986"/>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Swachh Bharat Abhiyan aims to improve sanitation and hygiene in rural and urban areas, contributing to public health and well-being.</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2025-01-11T19:54:17Z</dcterms:created>
  <dcterms:modified xsi:type="dcterms:W3CDTF">2025-01-11T19:54:17Z</dcterms:modified>
</cp:coreProperties>
</file>